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58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00"/>
    <a:srgbClr val="99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165A9-F490-48D7-8278-E79A4AC7030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CEFCB-B35C-49A3-A378-76ADA284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F824-C558-484E-B1A2-0A09BB14BA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6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12" y="13447"/>
            <a:ext cx="9144000" cy="6165851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3618" y="6179298"/>
            <a:ext cx="9121588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962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7: 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toán bằng cách lập phương trình (tiếp)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xe máy khởi 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từ 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 đi Nam Định với vận tốc 35km/h. Sau đó 24 phút, trên cùng tuyến đường đó, một ô tô xuất phát từ Nam Định đi 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 với vận tốc 45km/h. Biết quãng đường Nam Định – 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 d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90km. Hỏi sau bao lâu, kể từ khi xe máy khởi 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nh, hai xe gặp nhau ?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Rectangle 4"/>
          <p:cNvSpPr/>
          <p:nvPr/>
        </p:nvSpPr>
        <p:spPr>
          <a:xfrm>
            <a:off x="3276600" y="4267200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Rectangle 5"/>
          <p:cNvSpPr/>
          <p:nvPr/>
        </p:nvSpPr>
        <p:spPr>
          <a:xfrm>
            <a:off x="4114800" y="4267200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Rectangle 6"/>
          <p:cNvSpPr/>
          <p:nvPr/>
        </p:nvSpPr>
        <p:spPr>
          <a:xfrm>
            <a:off x="4953000" y="4267200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Rectangle 7"/>
          <p:cNvSpPr/>
          <p:nvPr/>
        </p:nvSpPr>
        <p:spPr>
          <a:xfrm>
            <a:off x="1066800" y="5410200"/>
            <a:ext cx="17526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v.t</a:t>
            </a:r>
            <a:endParaRPr lang="en-US" altLang="en-US" sz="3600" b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Rectangle 8"/>
          <p:cNvSpPr/>
          <p:nvPr/>
        </p:nvSpPr>
        <p:spPr>
          <a:xfrm>
            <a:off x="3429000" y="5410200"/>
            <a:ext cx="17526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  <a:endParaRPr lang="en-US" altLang="en-US" sz="3600" b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Rectangle 9"/>
          <p:cNvSpPr/>
          <p:nvPr/>
        </p:nvSpPr>
        <p:spPr>
          <a:xfrm>
            <a:off x="5867400" y="5410200"/>
            <a:ext cx="17526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s : v</a:t>
            </a:r>
            <a:endParaRPr lang="en-US" altLang="en-US" sz="3600" b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/>
      <p:bldP spid="3076" grpId="1"/>
      <p:bldP spid="3077" grpId="0"/>
      <p:bldP spid="3077" grpId="1"/>
      <p:bldP spid="3078" grpId="0"/>
      <p:bldP spid="3078" grpId="1"/>
      <p:bldP spid="3079" grpId="0"/>
      <p:bldP spid="3080" grpId="0"/>
      <p:bldP spid="30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j0251871"/>
          <p:cNvPicPr>
            <a:picLocks noChangeAspect="1"/>
          </p:cNvPicPr>
          <p:nvPr/>
        </p:nvPicPr>
        <p:blipFill>
          <a:blip r:embed="rId2">
            <a:biLevel thresh="50000"/>
            <a:grayscl/>
            <a:lum bright="6000" contrast="100000"/>
          </a:blip>
          <a:stretch>
            <a:fillRect/>
          </a:stretch>
        </p:blipFill>
        <p:spPr>
          <a:xfrm>
            <a:off x="685800" y="-693737"/>
            <a:ext cx="1066800" cy="693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2"/>
          <p:cNvSpPr>
            <a:spLocks noGrp="1"/>
          </p:cNvSpPr>
          <p:nvPr>
            <p:ph type="title"/>
          </p:nvPr>
        </p:nvSpPr>
        <p:spPr>
          <a:xfrm>
            <a:off x="457200" y="167250"/>
            <a:ext cx="8229600" cy="639762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7: 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toán bằng cách lập phương trình (tiếp)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57662"/>
            <a:ext cx="8229600" cy="2743200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xe máy khởi 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từ 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 đi Nam Định với vận tốc 35km/h. Sau đó 24 phút, trên cùng tuyến đường đó, một ô tô xuất phát từ Nam Định đi 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 với vận tốc 45km/h. Biết quãng đường Nam Định – 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 d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90km. Hỏi sau bao lâu, kể từ khi xe máy khởi 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nh, hai xe gặp nhau ?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04800" y="5146675"/>
            <a:ext cx="8534400" cy="873125"/>
            <a:chOff x="192" y="3242"/>
            <a:chExt cx="5376" cy="550"/>
          </a:xfrm>
        </p:grpSpPr>
        <p:sp>
          <p:nvSpPr>
            <p:cNvPr id="3084" name="Line 10"/>
            <p:cNvSpPr/>
            <p:nvPr/>
          </p:nvSpPr>
          <p:spPr>
            <a:xfrm>
              <a:off x="480" y="3312"/>
              <a:ext cx="4800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5" name="Line 11"/>
            <p:cNvSpPr/>
            <p:nvPr/>
          </p:nvSpPr>
          <p:spPr>
            <a:xfrm>
              <a:off x="480" y="3242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6" name="Line 12"/>
            <p:cNvSpPr/>
            <p:nvPr/>
          </p:nvSpPr>
          <p:spPr>
            <a:xfrm>
              <a:off x="5280" y="3264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7" name="Rectangle 13"/>
            <p:cNvSpPr/>
            <p:nvPr/>
          </p:nvSpPr>
          <p:spPr>
            <a:xfrm>
              <a:off x="4704" y="3456"/>
              <a:ext cx="864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 Định</a:t>
              </a:r>
              <a:endParaRPr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88" name="Rectangle 14"/>
            <p:cNvSpPr/>
            <p:nvPr/>
          </p:nvSpPr>
          <p:spPr>
            <a:xfrm>
              <a:off x="192" y="3456"/>
              <a:ext cx="864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Nội</a:t>
              </a:r>
              <a:endParaRPr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4111" name="Picture 15" descr="j02129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-862012"/>
            <a:ext cx="1373188" cy="862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5" name="Line 19"/>
          <p:cNvSpPr/>
          <p:nvPr/>
        </p:nvSpPr>
        <p:spPr>
          <a:xfrm>
            <a:off x="685800" y="6172200"/>
            <a:ext cx="7696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headEnd type="arrow" w="med" len="med"/>
            <a:tailEnd type="arrow" w="med" len="med"/>
          </a:ln>
        </p:spPr>
      </p:sp>
      <p:sp>
        <p:nvSpPr>
          <p:cNvPr id="4116" name="Rectangle 20"/>
          <p:cNvSpPr/>
          <p:nvPr/>
        </p:nvSpPr>
        <p:spPr>
          <a:xfrm>
            <a:off x="3962400" y="5791200"/>
            <a:ext cx="1143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km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2362200" y="3352800"/>
            <a:ext cx="2971800" cy="1371600"/>
            <a:chOff x="1488" y="2112"/>
            <a:chExt cx="1872" cy="864"/>
          </a:xfrm>
        </p:grpSpPr>
        <p:sp>
          <p:nvSpPr>
            <p:cNvPr id="3082" name="WordArt 22"/>
            <p:cNvSpPr>
              <a:spLocks noTextEdit="1"/>
            </p:cNvSpPr>
            <p:nvPr/>
          </p:nvSpPr>
          <p:spPr>
            <a:xfrm>
              <a:off x="1728" y="2304"/>
              <a:ext cx="1200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40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 = ?</a:t>
              </a:r>
            </a:p>
          </p:txBody>
        </p:sp>
        <p:sp>
          <p:nvSpPr>
            <p:cNvPr id="3083" name="AutoShape 25"/>
            <p:cNvSpPr/>
            <p:nvPr/>
          </p:nvSpPr>
          <p:spPr>
            <a:xfrm>
              <a:off x="1488" y="2112"/>
              <a:ext cx="1872" cy="864"/>
            </a:xfrm>
            <a:prstGeom prst="cloudCallout">
              <a:avLst>
                <a:gd name="adj1" fmla="val -13676"/>
                <a:gd name="adj2" fmla="val 72917"/>
              </a:avLst>
            </a:prstGeom>
            <a:noFill/>
            <a:ln w="158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7272E-6 L -0.06666 0.782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39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39713E-8 L 0.05833 0.760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3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0.78271 L 0.17917 0.78271 " pathEditMode="relative" rAng="0" ptsTypes="AA">
                                      <p:cBhvr>
                                        <p:cTn id="26" dur="8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5833 0.77276 L -0.425 0.77276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943600"/>
          </a:xfrm>
          <a:ln/>
        </p:spPr>
        <p:txBody>
          <a:bodyPr vert="horz" wrap="square" lIns="91440" tIns="45720" rIns="91440" bIns="45720" anchor="t"/>
          <a:lstStyle/>
          <a:p>
            <a:pPr algn="l" eaLnBrk="1" hangingPunct="1">
              <a:buClrTx/>
              <a:buSzTx/>
              <a:buFontTx/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b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toán bằng cách lập phương 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phương 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ẩn số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đặt điều kiện thích hợp cho ẩn số .</a:t>
            </a:r>
            <a:b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Biểu diễn các đại lượng chưa biết theo ẩn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đại lượng đã biết.</a:t>
            </a:r>
            <a:b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Lập phương trình biểu thị  mối quan hệ giữa các đại 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Kiểm tra xem trong các nghiệm của phương trình, nghiệm n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thoả mãn điều kiện của ẩn, nghiệm n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không, rồi kết luận.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19" name="Rectangle 3"/>
          <p:cNvSpPr/>
          <p:nvPr/>
        </p:nvSpPr>
        <p:spPr>
          <a:xfrm>
            <a:off x="1700213" y="1447800"/>
            <a:ext cx="3124200" cy="533400"/>
          </a:xfrm>
          <a:prstGeom prst="rect">
            <a:avLst/>
          </a:prstGeom>
          <a:noFill/>
          <a:ln w="317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phương trình</a:t>
            </a:r>
            <a:endParaRPr lang="vi-VN" altLang="en-US" sz="28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9" descr="j0251871"/>
          <p:cNvPicPr>
            <a:picLocks noChangeAspect="1"/>
          </p:cNvPicPr>
          <p:nvPr/>
        </p:nvPicPr>
        <p:blipFill>
          <a:blip r:embed="rId3">
            <a:biLevel thresh="50000"/>
            <a:grayscl/>
            <a:lum bright="94000" contrast="100000"/>
          </a:blip>
          <a:stretch>
            <a:fillRect/>
          </a:stretch>
        </p:blipFill>
        <p:spPr>
          <a:xfrm>
            <a:off x="762000" y="3486150"/>
            <a:ext cx="381000" cy="2476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123" name="Content Placeholder 5122"/>
          <p:cNvGraphicFramePr>
            <a:graphicFrameLocks noGrp="1"/>
          </p:cNvGraphicFramePr>
          <p:nvPr>
            <p:ph/>
          </p:nvPr>
        </p:nvGraphicFramePr>
        <p:xfrm>
          <a:off x="381000" y="2057400"/>
          <a:ext cx="8521700" cy="2667000"/>
        </p:xfrm>
        <a:graphic>
          <a:graphicData uri="http://schemas.openxmlformats.org/drawingml/2006/table">
            <a:tbl>
              <a:tblPr/>
              <a:tblGrid>
                <a:gridCol w="117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9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 tốc (km/h)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đi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(h)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đi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 máy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tô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45" name="Picture 40" descr="j02129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495800"/>
            <a:ext cx="533400" cy="182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83" name="Rectangle 43"/>
          <p:cNvSpPr/>
          <p:nvPr/>
        </p:nvSpPr>
        <p:spPr>
          <a:xfrm>
            <a:off x="2057400" y="30480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4" name="Rectangle 44"/>
          <p:cNvSpPr/>
          <p:nvPr/>
        </p:nvSpPr>
        <p:spPr>
          <a:xfrm>
            <a:off x="2057400" y="39624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5" name="Rectangle 45"/>
          <p:cNvSpPr/>
          <p:nvPr/>
        </p:nvSpPr>
        <p:spPr>
          <a:xfrm>
            <a:off x="4267200" y="30480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51"/>
          <p:cNvGrpSpPr/>
          <p:nvPr/>
        </p:nvGrpSpPr>
        <p:grpSpPr>
          <a:xfrm>
            <a:off x="3962400" y="3657600"/>
            <a:ext cx="1447800" cy="1117600"/>
            <a:chOff x="2160" y="3408"/>
            <a:chExt cx="912" cy="704"/>
          </a:xfrm>
        </p:grpSpPr>
        <p:sp>
          <p:nvSpPr>
            <p:cNvPr id="5161" name="Rectangle 46"/>
            <p:cNvSpPr/>
            <p:nvPr/>
          </p:nvSpPr>
          <p:spPr>
            <a:xfrm>
              <a:off x="2160" y="3552"/>
              <a:ext cx="672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- </a:t>
              </a:r>
              <a:endPara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5162" name="Object 47"/>
            <p:cNvGraphicFramePr>
              <a:graphicFrameLocks noChangeAspect="1"/>
            </p:cNvGraphicFramePr>
            <p:nvPr/>
          </p:nvGraphicFramePr>
          <p:xfrm>
            <a:off x="2688" y="3408"/>
            <a:ext cx="384" cy="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r:id="rId5" imgW="152400" imgH="393700" progId="Equation.3">
                    <p:embed/>
                  </p:oleObj>
                </mc:Choice>
                <mc:Fallback>
                  <p:oleObj r:id="rId5" imgW="152400" imgH="393700" progId="Equation.3">
                    <p:embed/>
                    <p:pic>
                      <p:nvPicPr>
                        <p:cNvPr id="0" name="Picture 307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88" y="3408"/>
                          <a:ext cx="384" cy="7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7"/>
          <p:cNvGrpSpPr/>
          <p:nvPr/>
        </p:nvGrpSpPr>
        <p:grpSpPr>
          <a:xfrm>
            <a:off x="1371600" y="5105400"/>
            <a:ext cx="6629400" cy="1117600"/>
            <a:chOff x="864" y="3216"/>
            <a:chExt cx="4176" cy="704"/>
          </a:xfrm>
        </p:grpSpPr>
        <p:sp>
          <p:nvSpPr>
            <p:cNvPr id="5158" name="Rectangle 53"/>
            <p:cNvSpPr/>
            <p:nvPr/>
          </p:nvSpPr>
          <p:spPr>
            <a:xfrm>
              <a:off x="3128" y="3360"/>
              <a:ext cx="1096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45(x -       )</a:t>
              </a:r>
              <a:endPara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5159" name="Object 54"/>
            <p:cNvGraphicFramePr>
              <a:graphicFrameLocks noChangeAspect="1"/>
            </p:cNvGraphicFramePr>
            <p:nvPr/>
          </p:nvGraphicFramePr>
          <p:xfrm>
            <a:off x="3766" y="3216"/>
            <a:ext cx="432" cy="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r:id="rId7" imgW="203200" imgH="520700" progId="Equation.3">
                    <p:embed/>
                  </p:oleObj>
                </mc:Choice>
                <mc:Fallback>
                  <p:oleObj r:id="rId7" imgW="203200" imgH="520700" progId="Equation.3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000000"/>
                            </a:clrFrom>
                            <a:clrTo>
                              <a:srgbClr val="FF33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766" y="3216"/>
                          <a:ext cx="432" cy="7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60" name="Rectangle 56"/>
            <p:cNvSpPr/>
            <p:nvPr/>
          </p:nvSpPr>
          <p:spPr>
            <a:xfrm>
              <a:off x="864" y="3312"/>
              <a:ext cx="417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vi-VN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trình </a:t>
              </a:r>
              <a:r>
                <a:rPr lang="en-US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35x +                           = 90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endPara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5898" name="Rectangle 58"/>
          <p:cNvSpPr/>
          <p:nvPr/>
        </p:nvSpPr>
        <p:spPr>
          <a:xfrm>
            <a:off x="6858000" y="29718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35x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6781800" y="3663950"/>
            <a:ext cx="1219200" cy="1117600"/>
            <a:chOff x="3264" y="336"/>
            <a:chExt cx="768" cy="704"/>
          </a:xfrm>
        </p:grpSpPr>
        <p:sp>
          <p:nvSpPr>
            <p:cNvPr id="5156" name="Rectangle 60"/>
            <p:cNvSpPr/>
            <p:nvPr/>
          </p:nvSpPr>
          <p:spPr>
            <a:xfrm>
              <a:off x="3264" y="480"/>
              <a:ext cx="672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45(x -        )  </a:t>
              </a:r>
              <a:endPara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5157" name="Object 61"/>
            <p:cNvGraphicFramePr>
              <a:graphicFrameLocks noChangeAspect="1"/>
            </p:cNvGraphicFramePr>
            <p:nvPr/>
          </p:nvGraphicFramePr>
          <p:xfrm>
            <a:off x="3648" y="336"/>
            <a:ext cx="384" cy="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r:id="rId9" imgW="152400" imgH="393700" progId="Equation.3">
                    <p:embed/>
                  </p:oleObj>
                </mc:Choice>
                <mc:Fallback>
                  <p:oleObj r:id="rId9" imgW="152400" imgH="393700" progId="Equation.3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48" y="336"/>
                          <a:ext cx="384" cy="7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903" name="AutoShape 63"/>
          <p:cNvSpPr/>
          <p:nvPr/>
        </p:nvSpPr>
        <p:spPr>
          <a:xfrm>
            <a:off x="4038600" y="33528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04" name="AutoShape 64"/>
          <p:cNvSpPr/>
          <p:nvPr/>
        </p:nvSpPr>
        <p:spPr>
          <a:xfrm>
            <a:off x="5486400" y="31242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05" name="AutoShape 65"/>
          <p:cNvSpPr/>
          <p:nvPr/>
        </p:nvSpPr>
        <p:spPr>
          <a:xfrm>
            <a:off x="5410200" y="40386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3" grpId="0"/>
      <p:bldP spid="35884" grpId="0"/>
      <p:bldP spid="35885" grpId="0"/>
      <p:bldP spid="35898" grpId="0"/>
      <p:bldP spid="35903" grpId="0" animBg="1"/>
      <p:bldP spid="35904" grpId="0" animBg="1"/>
      <p:bldP spid="359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algn="l" eaLnBrk="1" hangingPunct="1"/>
            <a:r>
              <a:rPr lang="en-US" altLang="en-US" sz="2800" dirty="0">
                <a:latin typeface=".VnTime" pitchFamily="34" charset="0"/>
              </a:rPr>
              <a:t>[?4] </a:t>
            </a:r>
            <a:r>
              <a:rPr lang="en-US" altLang="en-US" sz="3200" dirty="0">
                <a:latin typeface=".VnTime" pitchFamily="34" charset="0"/>
              </a:rPr>
              <a:t>Trong vÝ dô trªn, h·y thö chän Èn sè theo c¸ch kh¸c : Gäi </a:t>
            </a:r>
            <a:r>
              <a:rPr lang="en-US" altLang="en-US" sz="3200" b="1" dirty="0">
                <a:solidFill>
                  <a:srgbClr val="FF3300"/>
                </a:solidFill>
                <a:latin typeface=".VnTime" pitchFamily="34" charset="0"/>
              </a:rPr>
              <a:t>s</a:t>
            </a:r>
            <a:r>
              <a:rPr lang="en-US" altLang="en-US" sz="3200" dirty="0">
                <a:latin typeface=".VnTime" pitchFamily="34" charset="0"/>
              </a:rPr>
              <a:t>(km) lµ qu·ng ®­êng tõ Hµ Néi ®Õn ®iÓm gÆp nhau cña hai xe. §iÒn vµo b¶ng sau råi lËp ph­¬ng tr×nh víi Èn sè </a:t>
            </a:r>
            <a:r>
              <a:rPr lang="en-US" altLang="en-US" sz="3200" b="1" dirty="0">
                <a:solidFill>
                  <a:srgbClr val="FF3300"/>
                </a:solidFill>
                <a:latin typeface=".VnTime" pitchFamily="34" charset="0"/>
              </a:rPr>
              <a:t>s</a:t>
            </a:r>
            <a:r>
              <a:rPr lang="en-US" altLang="en-US" sz="3200" dirty="0">
                <a:latin typeface=".VnTime" pitchFamily="34" charset="0"/>
              </a:rPr>
              <a:t> :</a:t>
            </a:r>
          </a:p>
        </p:txBody>
      </p:sp>
      <p:graphicFrame>
        <p:nvGraphicFramePr>
          <p:cNvPr id="38992" name="Group 80"/>
          <p:cNvGraphicFramePr>
            <a:graphicFrameLocks noGrp="1"/>
          </p:cNvGraphicFramePr>
          <p:nvPr>
            <p:ph idx="1"/>
          </p:nvPr>
        </p:nvGraphicFramePr>
        <p:xfrm>
          <a:off x="609600" y="2362200"/>
          <a:ext cx="8097838" cy="3124201"/>
        </p:xfrm>
        <a:graphic>
          <a:graphicData uri="http://schemas.openxmlformats.org/drawingml/2006/table">
            <a:tbl>
              <a:tblPr/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VËn tèc (km/h)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Qu·ng ®­êng ®i (km)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Thêi gian ®i (h)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Xe m¸y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¤ t«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62" name="Rectangle 50"/>
          <p:cNvSpPr/>
          <p:nvPr/>
        </p:nvSpPr>
        <p:spPr>
          <a:xfrm>
            <a:off x="2209800" y="36576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.VnTime" pitchFamily="34" charset="0"/>
              </a:rPr>
              <a:t>35</a:t>
            </a:r>
          </a:p>
        </p:txBody>
      </p:sp>
      <p:sp>
        <p:nvSpPr>
          <p:cNvPr id="38963" name="Rectangle 51"/>
          <p:cNvSpPr/>
          <p:nvPr/>
        </p:nvSpPr>
        <p:spPr>
          <a:xfrm>
            <a:off x="2209800" y="45720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.VnTime" pitchFamily="34" charset="0"/>
              </a:rPr>
              <a:t>45</a:t>
            </a:r>
          </a:p>
        </p:txBody>
      </p:sp>
      <p:graphicFrame>
        <p:nvGraphicFramePr>
          <p:cNvPr id="38988" name="Object 76"/>
          <p:cNvGraphicFramePr>
            <a:graphicFrameLocks noChangeAspect="1"/>
          </p:cNvGraphicFramePr>
          <p:nvPr/>
        </p:nvGraphicFramePr>
        <p:xfrm>
          <a:off x="7418388" y="3200400"/>
          <a:ext cx="5826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215900" imgH="393065" progId="Equation.3">
                  <p:embed/>
                </p:oleObj>
              </mc:Choice>
              <mc:Fallback>
                <p:oleObj r:id="rId3" imgW="215900" imgH="393065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8388" y="3200400"/>
                        <a:ext cx="582612" cy="114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90" name="Object 78"/>
          <p:cNvGraphicFramePr>
            <a:graphicFrameLocks noChangeAspect="1"/>
          </p:cNvGraphicFramePr>
          <p:nvPr/>
        </p:nvGraphicFramePr>
        <p:xfrm>
          <a:off x="7162800" y="4419600"/>
          <a:ext cx="11318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5" imgW="419100" imgH="393700" progId="Equation.3">
                  <p:embed/>
                </p:oleObj>
              </mc:Choice>
              <mc:Fallback>
                <p:oleObj r:id="rId5" imgW="419100" imgH="3937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2800" y="4419600"/>
                        <a:ext cx="1131888" cy="114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93" name="Rectangle 81"/>
          <p:cNvSpPr/>
          <p:nvPr/>
        </p:nvSpPr>
        <p:spPr>
          <a:xfrm>
            <a:off x="3962400" y="4648200"/>
            <a:ext cx="2286000" cy="6096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b="1" dirty="0">
                <a:latin typeface=".VnTime" pitchFamily="34" charset="0"/>
              </a:rPr>
              <a:t>90 - s</a:t>
            </a:r>
          </a:p>
          <a:p>
            <a:pPr marL="0" lvl="0" indent="0" algn="ctr" eaLnBrk="1" hangingPunct="1">
              <a:buNone/>
            </a:pPr>
            <a:endParaRPr lang="en-US" altLang="en-US" b="1" dirty="0">
              <a:latin typeface=".VnTime" pitchFamily="34" charset="0"/>
            </a:endParaRPr>
          </a:p>
        </p:txBody>
      </p:sp>
      <p:grpSp>
        <p:nvGrpSpPr>
          <p:cNvPr id="2" name="Group 86"/>
          <p:cNvGrpSpPr/>
          <p:nvPr/>
        </p:nvGrpSpPr>
        <p:grpSpPr>
          <a:xfrm>
            <a:off x="898525" y="5588000"/>
            <a:ext cx="7178675" cy="1117600"/>
            <a:chOff x="864" y="3520"/>
            <a:chExt cx="4522" cy="704"/>
          </a:xfrm>
        </p:grpSpPr>
        <p:sp>
          <p:nvSpPr>
            <p:cNvPr id="6175" name="Rectangle 83"/>
            <p:cNvSpPr/>
            <p:nvPr/>
          </p:nvSpPr>
          <p:spPr>
            <a:xfrm>
              <a:off x="3128" y="3664"/>
              <a:ext cx="1096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en-US" altLang="en-US" sz="2800" b="1" dirty="0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graphicFrame>
          <p:nvGraphicFramePr>
            <p:cNvPr id="6176" name="Object 84"/>
            <p:cNvGraphicFramePr>
              <a:graphicFrameLocks noChangeAspect="1"/>
            </p:cNvGraphicFramePr>
            <p:nvPr/>
          </p:nvGraphicFramePr>
          <p:xfrm>
            <a:off x="2578" y="3520"/>
            <a:ext cx="2808" cy="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r:id="rId7" imgW="1320800" imgH="520700" progId="Equation.3">
                    <p:embed/>
                  </p:oleObj>
                </mc:Choice>
                <mc:Fallback>
                  <p:oleObj r:id="rId7" imgW="1320800" imgH="520700" progId="Equation.3">
                    <p:embed/>
                    <p:pic>
                      <p:nvPicPr>
                        <p:cNvPr id="0" name="Picture 3078"/>
                        <p:cNvPicPr/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000000"/>
                            </a:clrFrom>
                            <a:clrTo>
                              <a:srgbClr val="FF33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78" y="3520"/>
                          <a:ext cx="2808" cy="7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7" name="Rectangle 85"/>
            <p:cNvSpPr/>
            <p:nvPr/>
          </p:nvSpPr>
          <p:spPr>
            <a:xfrm>
              <a:off x="864" y="3616"/>
              <a:ext cx="417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rgbClr val="FF3300"/>
                  </a:solidFill>
                  <a:latin typeface=".VnTime" pitchFamily="34" charset="0"/>
                </a:rPr>
                <a:t>Ph­¬ng tr×nh :</a:t>
              </a:r>
              <a:endParaRPr lang="en-US" altLang="en-US" sz="2800" b="1" dirty="0">
                <a:latin typeface=".VnTim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2" grpId="0"/>
      <p:bldP spid="38963" grpId="0"/>
      <p:bldP spid="389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/>
        </p:spPr>
        <p:txBody>
          <a:bodyPr vert="horz" wrap="square" lIns="91440" tIns="45720" rIns="91440" bIns="45720" anchor="ctr"/>
          <a:lstStyle/>
          <a:p>
            <a:pPr eaLnBrk="1" hangingPunct="1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ĐỌC THÊM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5080" eaLnBrk="1" hangingPunct="1"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toán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5080" algn="just"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phân xưởng may lập kế hoạch may một lô h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ng, theo đó mỗi ng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phân xưởng phải may xong 90 áo. Nhưng nhờ cải tiến kĩ thuật, phân xưởng đã may được 120 áo mỗi ng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Do đó phân xưởng không những đã ho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kế hoạch trước thời hạn 9 ng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m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còn may thêm được 60 áo. Hỏi theo kế hoạch, phân xưởng phải may bao nhiêu áo?</a:t>
            </a: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0" rIns="0" bIns="0" anchor="ctr"/>
          <a:lstStyle/>
          <a:p>
            <a:pPr eaLnBrk="1" hangingPunct="1"/>
            <a:r>
              <a:rPr lang="en-US" altLang="en-US" sz="2800" i="1" dirty="0">
                <a:latin typeface=".VnTime" pitchFamily="34" charset="0"/>
              </a:rPr>
              <a:t>Sè ¸o may trong 1 ngµy </a:t>
            </a:r>
            <a:r>
              <a:rPr lang="en-US" altLang="en-US" sz="2800" i="1" dirty="0">
                <a:solidFill>
                  <a:srgbClr val="FF3300"/>
                </a:solidFill>
                <a:latin typeface=".VnTime" pitchFamily="34" charset="0"/>
              </a:rPr>
              <a:t>x</a:t>
            </a:r>
            <a:r>
              <a:rPr lang="en-US" altLang="en-US" sz="2800" i="1" dirty="0">
                <a:latin typeface=".VnTime" pitchFamily="34" charset="0"/>
              </a:rPr>
              <a:t> Sè ngµy may </a:t>
            </a:r>
            <a:r>
              <a:rPr lang="en-US" altLang="en-US" sz="2800" i="1" dirty="0">
                <a:solidFill>
                  <a:srgbClr val="FF3300"/>
                </a:solidFill>
                <a:latin typeface=".VnTime" pitchFamily="34" charset="0"/>
              </a:rPr>
              <a:t>=</a:t>
            </a:r>
            <a:r>
              <a:rPr lang="en-US" altLang="en-US" sz="2800" i="1" dirty="0">
                <a:latin typeface=".VnTime" pitchFamily="34" charset="0"/>
              </a:rPr>
              <a:t> Tæng sè ¸o may</a:t>
            </a:r>
            <a:r>
              <a:rPr lang="en-US" altLang="en-US" sz="3200" dirty="0">
                <a:latin typeface=".VnTime" pitchFamily="34" charset="0"/>
              </a:rPr>
              <a:t> </a:t>
            </a:r>
          </a:p>
        </p:txBody>
      </p:sp>
      <p:graphicFrame>
        <p:nvGraphicFramePr>
          <p:cNvPr id="9219" name="Table Placeholder 921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08963" cy="2687638"/>
        </p:xfrm>
        <a:graphic>
          <a:graphicData uri="http://schemas.openxmlformats.org/drawingml/2006/table">
            <a:tbl>
              <a:tblPr/>
              <a:tblGrid>
                <a:gridCol w="2081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Time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.VnTime" pitchFamily="34" charset="0"/>
                        </a:rPr>
                        <a:t>Sè ¸o may trong 1 ngµy</a:t>
                      </a:r>
                      <a:endParaRPr lang="en-US" sz="2400" b="1" dirty="0">
                        <a:latin typeface=".VnTime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.VnTime" pitchFamily="34" charset="0"/>
                        </a:rPr>
                        <a:t>Sè ngµy may</a:t>
                      </a:r>
                      <a:endParaRPr lang="en-US" sz="2400" b="1" dirty="0">
                        <a:latin typeface=".VnTime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.VnTime" pitchFamily="34" charset="0"/>
                        </a:rPr>
                        <a:t>Tæng sè ¸o may</a:t>
                      </a:r>
                      <a:endParaRPr lang="en-US" sz="2400" b="1" dirty="0">
                        <a:latin typeface=".VnTime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400" b="1" dirty="0">
                        <a:latin typeface=".VnTime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.VnTime" pitchFamily="34" charset="0"/>
                        </a:rPr>
                        <a:t>Theo kÕ ho¹ch</a:t>
                      </a:r>
                      <a:endParaRPr lang="en-US" sz="2400" b="1" dirty="0">
                        <a:latin typeface=".VnTime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Time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Time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Time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.VnTime" pitchFamily="34" charset="0"/>
                        </a:rPr>
                        <a:t>§· thùc hiÖn</a:t>
                      </a:r>
                      <a:endParaRPr lang="en-US" sz="2400" b="1" dirty="0">
                        <a:latin typeface=".VnTime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Time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Time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.VnTime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072" name="Rectangle 40"/>
          <p:cNvSpPr/>
          <p:nvPr/>
        </p:nvSpPr>
        <p:spPr>
          <a:xfrm>
            <a:off x="2971800" y="26670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.VnTime" pitchFamily="34" charset="0"/>
              </a:rPr>
              <a:t>90</a:t>
            </a:r>
          </a:p>
        </p:txBody>
      </p:sp>
      <p:sp>
        <p:nvSpPr>
          <p:cNvPr id="44073" name="Rectangle 41"/>
          <p:cNvSpPr/>
          <p:nvPr/>
        </p:nvSpPr>
        <p:spPr>
          <a:xfrm>
            <a:off x="4953000" y="26670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44074" name="Rectangle 42"/>
          <p:cNvSpPr/>
          <p:nvPr/>
        </p:nvSpPr>
        <p:spPr>
          <a:xfrm>
            <a:off x="2971800" y="35052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.VnTime" pitchFamily="34" charset="0"/>
              </a:rPr>
              <a:t>120</a:t>
            </a:r>
          </a:p>
        </p:txBody>
      </p:sp>
      <p:sp>
        <p:nvSpPr>
          <p:cNvPr id="44084" name="Rectangle 52"/>
          <p:cNvSpPr/>
          <p:nvPr/>
        </p:nvSpPr>
        <p:spPr>
          <a:xfrm>
            <a:off x="4953000" y="35814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.VnTime" pitchFamily="34" charset="0"/>
              </a:rPr>
              <a:t>x - 9</a:t>
            </a:r>
          </a:p>
        </p:txBody>
      </p:sp>
      <p:sp>
        <p:nvSpPr>
          <p:cNvPr id="44085" name="Rectangle 53"/>
          <p:cNvSpPr/>
          <p:nvPr/>
        </p:nvSpPr>
        <p:spPr>
          <a:xfrm>
            <a:off x="6934200" y="35814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.VnTime" pitchFamily="34" charset="0"/>
              </a:rPr>
              <a:t>120(x – 9)</a:t>
            </a:r>
          </a:p>
        </p:txBody>
      </p:sp>
      <p:sp>
        <p:nvSpPr>
          <p:cNvPr id="44086" name="Rectangle 54"/>
          <p:cNvSpPr/>
          <p:nvPr/>
        </p:nvSpPr>
        <p:spPr>
          <a:xfrm>
            <a:off x="6934200" y="26670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.VnTime" pitchFamily="34" charset="0"/>
              </a:rPr>
              <a:t>90x</a:t>
            </a:r>
          </a:p>
        </p:txBody>
      </p:sp>
      <p:sp>
        <p:nvSpPr>
          <p:cNvPr id="44087" name="Rectangle 55"/>
          <p:cNvSpPr/>
          <p:nvPr/>
        </p:nvSpPr>
        <p:spPr>
          <a:xfrm>
            <a:off x="457200" y="4953000"/>
            <a:ext cx="800100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A50021"/>
                </a:solidFill>
                <a:latin typeface=".VnTime" pitchFamily="34" charset="0"/>
              </a:rPr>
              <a:t>120(x – 9) = 90x + 60</a:t>
            </a:r>
          </a:p>
        </p:txBody>
      </p:sp>
      <p:sp>
        <p:nvSpPr>
          <p:cNvPr id="44088" name="Rectangle 56"/>
          <p:cNvSpPr/>
          <p:nvPr/>
        </p:nvSpPr>
        <p:spPr>
          <a:xfrm>
            <a:off x="381000" y="3048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i="1" dirty="0">
                <a:solidFill>
                  <a:schemeClr val="tx2"/>
                </a:solidFill>
                <a:latin typeface=".VnTime" pitchFamily="34" charset="0"/>
              </a:rPr>
              <a:t>Sè ¸o may trong 1 ngµy </a:t>
            </a:r>
            <a:r>
              <a:rPr lang="en-US" altLang="en-US" sz="2800" i="1" dirty="0">
                <a:latin typeface=".VnTime" pitchFamily="34" charset="0"/>
              </a:rPr>
              <a:t>; </a:t>
            </a:r>
            <a:r>
              <a:rPr lang="en-US" altLang="en-US" sz="2800" i="1" dirty="0">
                <a:solidFill>
                  <a:schemeClr val="tx2"/>
                </a:solidFill>
                <a:latin typeface=".VnTime" pitchFamily="34" charset="0"/>
              </a:rPr>
              <a:t>Sè ngµy may </a:t>
            </a:r>
            <a:r>
              <a:rPr lang="en-US" altLang="en-US" sz="2800" i="1" dirty="0">
                <a:latin typeface=".VnTime" pitchFamily="34" charset="0"/>
              </a:rPr>
              <a:t>;</a:t>
            </a:r>
            <a:r>
              <a:rPr lang="en-US" altLang="en-US" sz="2800" i="1" dirty="0">
                <a:solidFill>
                  <a:schemeClr val="tx2"/>
                </a:solidFill>
                <a:latin typeface=".VnTime" pitchFamily="34" charset="0"/>
              </a:rPr>
              <a:t> Tæng sè ¸o may</a:t>
            </a:r>
            <a:r>
              <a:rPr lang="en-US" altLang="en-US" dirty="0">
                <a:solidFill>
                  <a:schemeClr val="tx2"/>
                </a:solidFill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408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72" grpId="0"/>
      <p:bldP spid="44073" grpId="0"/>
      <p:bldP spid="44074" grpId="0"/>
      <p:bldP spid="44084" grpId="0"/>
      <p:bldP spid="44085" grpId="0"/>
      <p:bldP spid="44086" grpId="0"/>
      <p:bldP spid="44087" grpId="0"/>
      <p:bldP spid="44087" grpId="1"/>
      <p:bldP spid="44088" grpId="0"/>
      <p:bldP spid="44088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508</Words>
  <Application>Microsoft Office PowerPoint</Application>
  <PresentationFormat>On-screen Show (4:3)</PresentationFormat>
  <Paragraphs>62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Default Design</vt:lpstr>
      <vt:lpstr>Microsoft Equation 3.0</vt:lpstr>
      <vt:lpstr>PowerPoint Presentation</vt:lpstr>
      <vt:lpstr>§ 7: Giải bài toán bằng cách lập phương trình (tiếp)</vt:lpstr>
      <vt:lpstr>§ 7: Giải bài toán bằng cách lập phương trình (tiếp)</vt:lpstr>
      <vt:lpstr>Các bước giải bài toán bằng cách lập phương trình   Bước 1: Lập phương trình  - Chọn ẩn số và đặt điều kiện thích hợp cho ẩn số .  - Biểu diễn các đại lượng chưa biết theo ẩn và các đại lượng đã biết.  - Lập phương trình biểu thị  mối quan hệ giữa các đại lượng. Bước 2: Giải phương trình. Bước 3: Trả lời: Kiểm tra xem trong các nghiệm của phương trình, nghiệm nào thoả mãn điều kiện của ẩn, nghiệm nào không, rồi kết luận.</vt:lpstr>
      <vt:lpstr>PowerPoint Presentation</vt:lpstr>
      <vt:lpstr>[?4] Trong vÝ dô trªn, h·y thö chän Èn sè theo c¸ch kh¸c : Gäi s(km) lµ qu·ng ®­êng tõ Hµ Néi ®Õn ®iÓm gÆp nhau cña hai xe. §iÒn vµo b¶ng sau råi lËp ph­¬ng tr×nh víi Èn sè s :</vt:lpstr>
      <vt:lpstr>BÀI ĐỌC THÊM</vt:lpstr>
      <vt:lpstr>Sè ¸o may trong 1 ngµy x Sè ngµy may = Tæng sè ¸o may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C¸c b­íc gi¶i bµi to¸n b»ng c¸ch lËp ph­¬ng tr×nh  B­íc 1: LËp ph­¬ng tr×nh  - Chän Èn sè vµ ®Æt ®iÒu kiÖn thÝch hîp cho Èn sè .  - BiÓu diÔn c¸c ®¹i l­îng ch­a biÕt theo Èn vµ c¸c ®¹i l­îng ®· biÕt.  - LËp ph­¬ng tr×nh biÓu thÞ  mèi quan hÖ gi÷a c¸c ®¹i l­îng. B­íc 2: Gi¶i ph­¬ng tr×nh. B­íc 3: Tr¶ lêi: KiÓm tra xem trong c¸c nghiÖm cña ph­¬ng tr×nh, nghiÖm nµo tho¶ m·n ®iÒu kiÖn cña Èn, nghiÖm nµo kh«ng, råi kÕt luËn.</dc:title>
  <dc:creator>TRINHLILAC</dc:creator>
  <cp:lastModifiedBy>TIEN NGUYEN THANH</cp:lastModifiedBy>
  <cp:revision>18</cp:revision>
  <dcterms:created xsi:type="dcterms:W3CDTF">2006-01-29T03:34:53Z</dcterms:created>
  <dcterms:modified xsi:type="dcterms:W3CDTF">2022-08-24T14:45:53Z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